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embeddedFontLst>
    <p:embeddedFont>
      <p:font typeface="Inter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1" roundtripDataSignature="AMtx7mjSzCt/2J7gqbw2Wt2yrePZJj0v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43DC2B-789C-47F3-840C-645633AC5D7E}">
  <a:tblStyle styleId="{2A43DC2B-789C-47F3-840C-645633AC5D7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BF5E80-8107-49A9-9C08-DA40E2C5777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Inter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nter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65"/>
          <p:cNvGrpSpPr/>
          <p:nvPr/>
        </p:nvGrpSpPr>
        <p:grpSpPr>
          <a:xfrm>
            <a:off x="535051" y="124408"/>
            <a:ext cx="11654241" cy="6640549"/>
            <a:chOff x="535051" y="124408"/>
            <a:chExt cx="11654241" cy="6731099"/>
          </a:xfrm>
        </p:grpSpPr>
        <p:pic>
          <p:nvPicPr>
            <p:cNvPr descr="https://d2v9y0dukr6mq2.cloudfront.net/video/thumbnail/UD7CEz6/atom-cell-element-molecule-particle-physics-science_n1sh8l2e__F0000.png" id="13" name="Google Shape;13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5051" y="124408"/>
              <a:ext cx="11654241" cy="673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65"/>
            <p:cNvSpPr/>
            <p:nvPr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lt1">
                <a:alpha val="6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" name="Google Shape;15;p65"/>
          <p:cNvSpPr/>
          <p:nvPr/>
        </p:nvSpPr>
        <p:spPr>
          <a:xfrm>
            <a:off x="0" y="0"/>
            <a:ext cx="12192000" cy="1244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61B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6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  <a:def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" name="Google Shape;17;p65"/>
          <p:cNvCxnSpPr/>
          <p:nvPr/>
        </p:nvCxnSpPr>
        <p:spPr>
          <a:xfrm flipH="1" rot="10800000">
            <a:off x="442609" y="834835"/>
            <a:ext cx="1783869" cy="622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65"/>
          <p:cNvSpPr/>
          <p:nvPr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lt1"/>
              </a:gs>
              <a:gs pos="68500">
                <a:srgbClr val="FFFFFF"/>
              </a:gs>
              <a:gs pos="100000">
                <a:srgbClr val="FFFFFF">
                  <a:alpha val="4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6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b="0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2385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Char char="-"/>
              <a:defRPr sz="15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75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048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048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4768850" y="64939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71.png"/><Relationship Id="rId5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</a:t>
            </a:r>
            <a:endParaRPr/>
          </a:p>
        </p:txBody>
      </p:sp>
      <p:sp>
        <p:nvSpPr>
          <p:cNvPr id="33" name="Google Shape;33;p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4" name="Google Shape;34;p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ko-KR" sz="1600"/>
              <a:t>평균이란?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데이터는 수치적으로 널리 펴져있지만, 그 널리 퍼져 있는 것 중에 하나의 수를 모든 데이터를 대표하는 수로 뽑은 것 </a:t>
            </a:r>
            <a:endParaRPr sz="1300"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데이터들은 평균값 주변에 분포되어 있다.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평균은 흩어져 있는 데이터의 무게중심이다. </a:t>
            </a:r>
            <a:endParaRPr/>
          </a:p>
          <a:p>
            <a:pPr indent="-2032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</a:pPr>
            <a:r>
              <a:t/>
            </a:r>
            <a:endParaRPr sz="1300"/>
          </a:p>
          <a:p>
            <a:pPr indent="-2032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</a:pPr>
            <a:r>
              <a:t/>
            </a:r>
            <a:endParaRPr sz="13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ko-KR" sz="1600"/>
              <a:t>중앙값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중앙값은 중위수 또는 Median이라고 한다. 변량의 값을 크기 순으로 나열할 때 꼭 중앙에 오는 수치를 의미한다.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1, 2, 3, 3, 5의 중앙값은 3이고, 1,2,3,5 처럼 나열한 숫자가 짝수일 때는 중앙값의 한 가운데로 정한다.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평균값은 이상한 수치에 강한 영향을 받는다. 반면 중앙값은 그다지 영향을 받지 않는다.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데이터의 개수가 n이 홀수라면, (n+1)/2 번째 데이터가 중앙값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데이터의 개수가 n이 짝수라면, n/2번째 데이터와 n/2+1번째 데이터의 평균이 중앙값</a:t>
            </a:r>
            <a:endParaRPr sz="1300"/>
          </a:p>
          <a:p>
            <a:pPr indent="-2032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</a:pPr>
            <a:r>
              <a:t/>
            </a:r>
            <a:endParaRPr sz="13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ko-KR" sz="1600"/>
              <a:t>최빈값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가장 빈도가 많은 데이터 값을 나타낸다.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Char char="-"/>
            </a:pPr>
            <a:r>
              <a:rPr lang="ko-KR" sz="1300"/>
              <a:t>중앙값과 마찬가지로 이상값의 영향을 받지 않는다. </a:t>
            </a:r>
            <a:endParaRPr sz="1300"/>
          </a:p>
        </p:txBody>
      </p:sp>
      <p:grpSp>
        <p:nvGrpSpPr>
          <p:cNvPr id="35" name="Google Shape;35;p1"/>
          <p:cNvGrpSpPr/>
          <p:nvPr/>
        </p:nvGrpSpPr>
        <p:grpSpPr>
          <a:xfrm>
            <a:off x="6904209" y="1883229"/>
            <a:ext cx="4542936" cy="1408611"/>
            <a:chOff x="3712400" y="2496064"/>
            <a:chExt cx="5910652" cy="2054196"/>
          </a:xfrm>
        </p:grpSpPr>
        <p:cxnSp>
          <p:nvCxnSpPr>
            <p:cNvPr id="36" name="Google Shape;36;p1"/>
            <p:cNvCxnSpPr/>
            <p:nvPr/>
          </p:nvCxnSpPr>
          <p:spPr>
            <a:xfrm>
              <a:off x="3992315" y="3743325"/>
              <a:ext cx="5456485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남자" id="37" name="Google Shape;3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2400" y="281719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여자" id="38" name="Google Shape;3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01077" y="281719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남자" id="39" name="Google Shape;3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8652" y="282892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1"/>
            <p:cNvSpPr txBox="1"/>
            <p:nvPr/>
          </p:nvSpPr>
          <p:spPr>
            <a:xfrm>
              <a:off x="3841231" y="2496064"/>
              <a:ext cx="689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55kg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41;p1"/>
            <p:cNvSpPr txBox="1"/>
            <p:nvPr/>
          </p:nvSpPr>
          <p:spPr>
            <a:xfrm>
              <a:off x="5604297" y="2496064"/>
              <a:ext cx="689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65kg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42;p1"/>
            <p:cNvSpPr txBox="1"/>
            <p:nvPr/>
          </p:nvSpPr>
          <p:spPr>
            <a:xfrm>
              <a:off x="8821110" y="2496064"/>
              <a:ext cx="689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80kg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5792988" y="3779116"/>
              <a:ext cx="887898" cy="468929"/>
            </a:xfrm>
            <a:prstGeom prst="triangle">
              <a:avLst>
                <a:gd fmla="val 47629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44;p1"/>
            <p:cNvSpPr txBox="1"/>
            <p:nvPr/>
          </p:nvSpPr>
          <p:spPr>
            <a:xfrm>
              <a:off x="5799436" y="4242483"/>
              <a:ext cx="9028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무게중심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표준편차</a:t>
            </a:r>
            <a:endParaRPr/>
          </a:p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가공된 데이터의 평균값과 표준편차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이번에는 x 데이터에 2배를 해보자 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lang="ko-KR">
                <a:solidFill>
                  <a:srgbClr val="FF0000"/>
                </a:solidFill>
              </a:rPr>
              <a:t>x데이터의 모든 수에 일정한 수 k를 곱해서 새로운 y데이터를 만들면, y데이터의 평균값은 x의 평균값에 k를 곱한 것이 되고, y데이터의 분산은 k의 제곱배, 표준편차는 k배가 된다.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908" y="1963701"/>
            <a:ext cx="6413530" cy="324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표준편차</a:t>
            </a:r>
            <a:endParaRPr/>
          </a:p>
        </p:txBody>
      </p:sp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164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정규분포</a:t>
            </a:r>
            <a:endParaRPr/>
          </a:p>
        </p:txBody>
      </p:sp>
      <p:sp>
        <p:nvSpPr>
          <p:cNvPr id="152" name="Google Shape;152;p1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 txBox="1"/>
          <p:nvPr>
            <p:ph idx="2" type="body"/>
          </p:nvPr>
        </p:nvSpPr>
        <p:spPr>
          <a:xfrm>
            <a:off x="635000" y="1189338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3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일반정규분포</a:t>
            </a:r>
            <a:endParaRPr/>
          </a:p>
        </p:txBody>
      </p:sp>
      <p:sp>
        <p:nvSpPr>
          <p:cNvPr id="159" name="Google Shape;159;p1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4963" y="4701706"/>
            <a:ext cx="3877202" cy="195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/>
          <p:nvPr/>
        </p:nvSpPr>
        <p:spPr>
          <a:xfrm>
            <a:off x="2818436" y="5052279"/>
            <a:ext cx="3135217" cy="6696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일반정규분포</a:t>
            </a:r>
            <a:endParaRPr/>
          </a:p>
        </p:txBody>
      </p:sp>
      <p:sp>
        <p:nvSpPr>
          <p:cNvPr id="168" name="Google Shape;168;p1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일반정규분포</a:t>
            </a:r>
            <a:endParaRPr/>
          </a:p>
        </p:txBody>
      </p: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602" y="3227614"/>
            <a:ext cx="36290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5637889" y="3227614"/>
            <a:ext cx="6097554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matplotlib.pyplot as plt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 = 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y in range(50000):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total = 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 동전 던지기 시행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for x in range(100):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total.append(random.choice([0,1]))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final.append(sum(total))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plt.hist(final, bins=100)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plt.show()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예언</a:t>
            </a:r>
            <a:endParaRPr/>
          </a:p>
        </p:txBody>
      </p:sp>
      <p:sp>
        <p:nvSpPr>
          <p:cNvPr id="184" name="Google Shape;184;p1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우리가 불확실하다고 생각하는 현상들이 정규분포를 따른다고 간주하면, 정규분포의 성질을 이용해서 무엇인가를 예측할 수 있지 않을까?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이런 질문에서 시작하는게 통계적 추정입니다. </a:t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예언을 한다면 분포 그래프에서 크기가 가장 큰 곳을 예언한다면 정답일 확률이 높을 것입니다.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그렇다고 전체 범위를 잡아서 이야기 한다면 누가 예언이라고 인정을 해줄까.... </a:t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통계학자처럼 좀더 구체적으로 이야기 해봅시다.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범위가 -1 ~ 1까지의 값은 68.26%이니, 다시 말해서 예언하는 구간을 -1 이상 1 이하의 수라고 말하면 68.26%의 확률로 그 예언을 맞출 수 있다. </a:t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좀더 적중확률을 높이고 싶다고 전체를 잡아버리면 위에서 처럼 아무도 예언이라도 인정하지 않을 것이다. 적중확률을 높여야 하니 구간을 넓혀야 한다.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많이 사용되는 것은 95% 적중 혹은 99% 적중의 범위다. 일반적으로 95% 적중의 범위를 선택한다. 이 말은 5%정도의 예언은 틀리다라고 볼 수 있다. </a:t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예언</a:t>
            </a:r>
            <a:endParaRPr/>
          </a:p>
        </p:txBody>
      </p: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대한민국 남녀 평균 키 및 표준편차</a:t>
            </a:r>
            <a:endParaRPr/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graphicFrame>
        <p:nvGraphicFramePr>
          <p:cNvPr id="199" name="Google Shape;199;p18"/>
          <p:cNvGraphicFramePr/>
          <p:nvPr/>
        </p:nvGraphicFramePr>
        <p:xfrm>
          <a:off x="469630" y="12102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{85BF5E80-8107-49A9-9C08-DA40E2C5777E}</a:tableStyleId>
              </a:tblPr>
              <a:tblGrid>
                <a:gridCol w="757175"/>
                <a:gridCol w="843200"/>
                <a:gridCol w="705550"/>
              </a:tblGrid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20~24세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173.5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5.17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25~29세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173.6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5.72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30~34세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172.4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5.62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35-39세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171.9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5.74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40~49세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169.2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5.68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50~59세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166.3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5.92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60~69세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164.4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5.17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" name="Google Shape;200;p18"/>
          <p:cNvGraphicFramePr/>
          <p:nvPr/>
        </p:nvGraphicFramePr>
        <p:xfrm>
          <a:off x="3250660" y="12102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{85BF5E80-8107-49A9-9C08-DA40E2C5777E}</a:tableStyleId>
              </a:tblPr>
              <a:tblGrid>
                <a:gridCol w="807600"/>
                <a:gridCol w="991125"/>
                <a:gridCol w="660750"/>
              </a:tblGrid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25~29세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160.2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5.13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30~34세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160.1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5.22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35-39세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159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5.15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40~49세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156.7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4.99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50~59세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154.7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5.17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60~69세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평균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152.3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표준편차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5.32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</a:tbl>
          </a:graphicData>
        </a:graphic>
      </p:graphicFrame>
      <p:sp>
        <p:nvSpPr>
          <p:cNvPr id="201" name="Google Shape;201;p18"/>
          <p:cNvSpPr txBox="1"/>
          <p:nvPr/>
        </p:nvSpPr>
        <p:spPr>
          <a:xfrm>
            <a:off x="471694" y="6373338"/>
            <a:ext cx="5557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산업통상자원부, 한국인인체치수조사(2016년)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3777" y="817122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남자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4247751" y="83333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여자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5747507" y="1326760"/>
            <a:ext cx="682751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소개팅에 나간다면 상대방의 키를 예측해보자.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95%의 적중률을 적용해서 범위를 만들어보세요.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 163.36 ) cm 이상 ( 183.63  )  cmd 이하의 상대가 나올 확률이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95% 이네요.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6236555" y="3647547"/>
            <a:ext cx="6094674" cy="5448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331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가설검정</a:t>
            </a:r>
            <a:endParaRPr/>
          </a:p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통계적 추정이란 부분으로 전체를 추리하는 것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통계적 추정은 일상 생활에서 접하는 엄청나게 많은 데이터 세트 중에서 겨우 몇 개의 데이터를 관측하는 일에서 출발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관측한 몇 개의 데이터로부터 그 뒷면에 펼쳐져 있는 엄청나게 많은 모든 데이터에 대해서 무엇을 관측할 수 있을까?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관측된 데이터 뒷면에 펄쳐져 있는 </a:t>
            </a:r>
            <a:r>
              <a:rPr lang="ko-KR">
                <a:solidFill>
                  <a:srgbClr val="FF0000"/>
                </a:solidFill>
              </a:rPr>
              <a:t>모든 데이터를 통계학에서는 모집단</a:t>
            </a:r>
            <a:r>
              <a:rPr lang="ko-KR"/>
              <a:t>이라고 부른다.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통계적 추정은 </a:t>
            </a:r>
            <a:r>
              <a:rPr lang="ko-KR">
                <a:solidFill>
                  <a:srgbClr val="FF0000"/>
                </a:solidFill>
              </a:rPr>
              <a:t>관측된 데이터로 부터 모집단을 추리</a:t>
            </a:r>
            <a:r>
              <a:rPr lang="ko-KR"/>
              <a:t>하는 것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정확한 모집단을 추정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이상이 없는 N개의 동전으로 던지기 실험을 할 때, 앞면이 10개 나온다고 하는 결과만을 알고 있다고 하면, 던진 개수를 N으로 하여 다음과 같이 예상하는 것이 타당한지 타당하지 않은지에 대해 판단해봅시다.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ko-KR"/>
              <a:t>(1). 16개     (2). 36개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 중에서 하나의 데이터 10이 현실에서 관측되었다고 할 때, 우리들은 N을 얼마라고 예상하는 것이 타당할까?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이때, </a:t>
            </a:r>
            <a:r>
              <a:rPr lang="ko-KR">
                <a:solidFill>
                  <a:srgbClr val="FF0000"/>
                </a:solidFill>
              </a:rPr>
              <a:t>추측하려는 N을 모집단이 가진 '모수(Parameter)</a:t>
            </a:r>
            <a:r>
              <a:rPr lang="ko-KR"/>
              <a:t>라고 부른다. 여기서 모수는 '예상하는 모집단의 종류'에 대응하는 것이라고 이해하면 된다.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</a:t>
            </a:r>
            <a:endParaRPr/>
          </a:p>
        </p:txBody>
      </p:sp>
      <p:sp>
        <p:nvSpPr>
          <p:cNvPr id="50" name="Google Shape;50;p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10" y="1062248"/>
            <a:ext cx="6333610" cy="54957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 txBox="1"/>
          <p:nvPr/>
        </p:nvSpPr>
        <p:spPr>
          <a:xfrm>
            <a:off x="7274010" y="1062248"/>
            <a:ext cx="472395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16일 한국경제연구원이 지난해 임금근로자 1544만명 자료를 분석한 결과, 우리나라 근로자의 </a:t>
            </a: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연봉은 3387만원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전체 근로자의 연봉 분포에서 연봉 기준 </a:t>
            </a: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중간순위에 위치한 근로자의 연봉은 2623만원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상위 10% 커트라인에 위치한 근로자의 연봉은 6607만원으로 조사됐다./그래픽=뉴시스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http://news.chosun.com/site/data/html_dir/2017/08/16/2017081601464.html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가설검정</a:t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가설검정</a:t>
            </a:r>
            <a:endParaRPr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수학기초 - 귀무가설, 대립가설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74" l="-331" r="0" t="-47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- 1종, 2종의 오류</a:t>
            </a:r>
            <a:endParaRPr/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5" l="-331" r="-497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구간추정</a:t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441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신뢰구간</a:t>
            </a:r>
            <a:endParaRPr/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신뢰구간의 이해</a:t>
            </a:r>
            <a:endParaRPr/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신뢰구간의 이해를 돕는 다른 표현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내가 95% 신뢰구간을 이용해서 100편의 논문을 사용했다면 평균적으로 5개의 논문에서 결론은 잘못되었다고 할 수 있고, 혹은 한 여론조사회사에서 100번의 여론조사(각가 다른 주제)를 했다면 이중 (평균적으로) 5번은 신뢰구간이 참값을 포함하지 않는다고 설명할 수 있다.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lang="ko-KR">
                <a:solidFill>
                  <a:srgbClr val="FF0000"/>
                </a:solidFill>
              </a:rPr>
              <a:t>불운하게도 예언 구간에 참 값이 포함되지 않을 확률이 5%나 되지만, 현재 내가 가지고 있는 구간이 그 100개 중 95개에 속한 것인지 5개에 속한 것인지 알 수 없다는 것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수학기초 - 통계적 검정의 개념</a:t>
            </a:r>
            <a:endParaRPr/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통계적 검정의 개념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귀무가설 : 앞면과 뒷면이 나올 확률은 같다.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대립가설 : 앞면이 나오기 쉽다. </a:t>
            </a:r>
            <a:endParaRPr/>
          </a:p>
          <a:p>
            <a:pPr indent="0" lvl="1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ko-KR"/>
              <a:t>1. 유의 수준 확인 (5%)</a:t>
            </a:r>
            <a:endParaRPr/>
          </a:p>
          <a:p>
            <a:pPr indent="0" lvl="1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ko-KR"/>
              <a:t>2. 앞면이 나오는 횟수(검정통계량)를 확률분포를 그린다.</a:t>
            </a:r>
            <a:endParaRPr/>
          </a:p>
          <a:p>
            <a:pPr indent="0" lvl="1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ko-KR"/>
              <a:t>3. 기각역의 확인 </a:t>
            </a:r>
            <a:endParaRPr/>
          </a:p>
          <a:p>
            <a:pPr indent="0" lvl="2" marL="8572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rPr lang="ko-KR"/>
              <a:t>- 5% 이하의 확률로 일어나 나의 주장이 유리해지는 범위를 나타낸다. </a:t>
            </a:r>
            <a:endParaRPr/>
          </a:p>
          <a:p>
            <a:pPr indent="0" lvl="2" marL="8572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rPr lang="ko-KR"/>
              <a:t>- 이 범위에 결과가 나타났다면 우연이 아니다라고 생각한다. </a:t>
            </a:r>
            <a:endParaRPr/>
          </a:p>
          <a:p>
            <a:pPr indent="0" lvl="1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ko-KR"/>
              <a:t>4. 관측결과 결과가 기각역(5%)에 들어 있는지 확인한다. 들어 있으면 귀무가설을 버린다.(기각)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단측검증과 양측검정</a:t>
            </a:r>
            <a:endParaRPr/>
          </a:p>
        </p:txBody>
      </p:sp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76" r="-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모집단과 통계적 추정</a:t>
            </a:r>
            <a:endParaRPr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모집단은 찌개 요리?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우리가 찌개음식을 만들 때, 누구나 간을 본다는 행위를 한적이 있을 것이다. 첨가한 양념이 골고루 섞였다면 한 숟가락으로 간을 본다고 해도 그 맛이 음식의 전체의 맛을 반영할 것이다.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통계적 추정도 이와 같은 것이다. 부분으로 전체를 판단하는 것을 우리는 통계적 추정이라고 한다.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하지만 아주 가끔은 간이 맛있다고 해서 음식 전체가 맛있는 경우가 100% 존재하는 것은 아니다. 조금은 다를 가능성이 있다는 점을 고려해야 한다.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랜덤 샘플링과 모평균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아래 연못이 존재한다. 연못의 총 합은 1이며, 각각의 구역별로 잡히는 물고기의 종류가 다르다. </a:t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635" y="4141840"/>
            <a:ext cx="3964825" cy="26326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1496290" y="4123113"/>
            <a:ext cx="2053244" cy="2651371"/>
          </a:xfrm>
          <a:prstGeom prst="rect">
            <a:avLst/>
          </a:prstGeom>
          <a:solidFill>
            <a:srgbClr val="23EF19">
              <a:alpha val="32549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60%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3549418" y="4123112"/>
            <a:ext cx="1912042" cy="1720735"/>
          </a:xfrm>
          <a:prstGeom prst="rect">
            <a:avLst/>
          </a:prstGeom>
          <a:solidFill>
            <a:srgbClr val="FFFF00">
              <a:alpha val="32549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30%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549418" y="5843847"/>
            <a:ext cx="1912042" cy="930637"/>
          </a:xfrm>
          <a:prstGeom prst="rect">
            <a:avLst/>
          </a:prstGeom>
          <a:solidFill>
            <a:srgbClr val="FF0000">
              <a:alpha val="32549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10%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519648" y="4106487"/>
            <a:ext cx="664637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색으로 구분되어 있는 연못이 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각각의 구역별로 다른 물고기들이 무한한 숫자 크기로 살고 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큰 곳에는 광어가 살며, 중간 크기는 우럭이 살고, 작은 곳에는 붕어가 존재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말은 구체적으로 확률로 설명하면 광어는 맨 왼쪽 색의 크기 비율만큼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60%의 확률로 잡히고, 우럭은 30%, 붕어는 10% 확률로 물고기들이 잡힐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곧, 연못의 면적은 물고기가 어느정도 쉽게 나오느냐에 대한 차이이다.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우럭이 잡힐 확률은 붕어의 6배, 우럭은 붕어의 3배 정도 잡기가 쉬울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우리가 연못의 구성이 어떻게 되어 있는지는 몰라도 충분할 정도로 많이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반복해서 고기를 잡는다면 이 연못의 구성을 예측할 수 있을 것이다.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 현실에서 관측되는 데이터의 상대도수는 연못의 넓이에 그대로 반영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이러한 </a:t>
            </a:r>
            <a:r>
              <a:rPr lang="ko-K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과정을 랜덤 샘플링(무작위 추출)의 가정이라고 한다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</a:t>
            </a:r>
            <a:endParaRPr/>
          </a:p>
        </p:txBody>
      </p:sp>
      <p:sp>
        <p:nvSpPr>
          <p:cNvPr id="58" name="Google Shape;58;p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불규칙한 통계량을 아는 것이 중요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평균값이라는 것은 데이터의 분포 중에서 하나의 수를 꺼낸 것에 불과하며, 데이터가 그 주변에 어느 정도 퍼져 있는지, 또는 흩어져 있는지는 알수가 없다.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버스 운행의 예시 (버스의 시간표는 30분)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ko-KR"/>
              <a:t>A 버스는 2분 늦거나, 2분 빠르게 도착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ko-KR"/>
              <a:t>B 버스는 10분 늦거나, 10분 빠르게 도착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ko-KR"/>
              <a:t>A, B 모두 평균은 동일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버스의 예처럼 평균값보다는 불규칙한 상태의 통계량을 파악할 필요가 있다. </a:t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버스 도착시간으로 분산을 이해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각 데이터가 평균값으로부터 어느 정도 큰가, 혹은 작은가를 나타내고 있다. 이 수치를 통계학에선 편차(Deviation)이라고 한다.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위의 5개의 편차를 축약하고, 하나의 수로 대표할 수 있는 평균을 구해보면 0이 된다.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ko-KR">
                <a:solidFill>
                  <a:srgbClr val="FF0000"/>
                </a:solidFill>
              </a:rPr>
              <a:t>표준편차(Standard Deviation)</a:t>
            </a:r>
            <a:r>
              <a:rPr lang="ko-KR"/>
              <a:t>은 평균을 구하고 싶은 수치들을 각각 제곱하고 모두 합하여 총 개수로 나눈 뒤에 루트를 하는 방법을 취한다. 이 때 제곱한 숫자들의 합을 </a:t>
            </a:r>
            <a:r>
              <a:rPr lang="ko-KR">
                <a:solidFill>
                  <a:srgbClr val="FF0000"/>
                </a:solidFill>
              </a:rPr>
              <a:t>분산(Variance)</a:t>
            </a:r>
            <a:r>
              <a:rPr lang="ko-KR"/>
              <a:t>라고 한다. </a:t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graphicFrame>
        <p:nvGraphicFramePr>
          <p:cNvPr id="60" name="Google Shape;60;p3"/>
          <p:cNvGraphicFramePr/>
          <p:nvPr/>
        </p:nvGraphicFramePr>
        <p:xfrm>
          <a:off x="2116386" y="38237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511375"/>
                <a:gridCol w="1511375"/>
                <a:gridCol w="1511375"/>
                <a:gridCol w="1511375"/>
                <a:gridCol w="1511375"/>
              </a:tblGrid>
              <a:tr h="23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29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33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+3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+2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1" name="Google Shape;61;p3"/>
          <p:cNvSpPr txBox="1"/>
          <p:nvPr/>
        </p:nvSpPr>
        <p:spPr>
          <a:xfrm>
            <a:off x="8714314" y="3429000"/>
            <a:ext cx="9589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: 31분</a:t>
            </a:r>
            <a:endParaRPr/>
          </a:p>
        </p:txBody>
      </p:sp>
      <p:sp>
        <p:nvSpPr>
          <p:cNvPr id="62" name="Google Shape;62;p3"/>
          <p:cNvSpPr txBox="1"/>
          <p:nvPr/>
        </p:nvSpPr>
        <p:spPr>
          <a:xfrm>
            <a:off x="9673231" y="4128587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편차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모집단과 통계적 추정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</a:t>
            </a:r>
            <a:endParaRPr/>
          </a:p>
        </p:txBody>
      </p:sp>
      <p:sp>
        <p:nvSpPr>
          <p:cNvPr id="300" name="Google Shape;300;p3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</a:t>
            </a:r>
            <a:endParaRPr/>
          </a:p>
        </p:txBody>
      </p:sp>
      <p:sp>
        <p:nvSpPr>
          <p:cNvPr id="307" name="Google Shape;307;p3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주사위 던지기 예 </a:t>
            </a: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063" y="1628154"/>
            <a:ext cx="4985370" cy="252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063" y="3996831"/>
            <a:ext cx="4985370" cy="286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427765"/>
            <a:ext cx="5931895" cy="404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6552196" y="5353734"/>
            <a:ext cx="5246487" cy="64633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개의 데이터를 관측하여 표본평균을 구하면, 이것은 한 개의 데이터보다 휠씬 모평균에 가까운 값이라는 것을 기대할 수 있다. 관측 데이터를 증가시키면 증가시킬수록 표본평균이 모평균에 가까울 가능성이 높아진다.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</a:t>
            </a:r>
            <a:endParaRPr/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표본평균의 성질</a:t>
            </a:r>
            <a:endParaRPr/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정규분포는 통계 분석에서 중요한 위치를 차지하고 있다. 모집단에서 반복적으로 표본을 추출해 각각 평균을 계산할 때, 이 </a:t>
            </a:r>
            <a:r>
              <a:rPr lang="ko-KR">
                <a:solidFill>
                  <a:srgbClr val="FF0000"/>
                </a:solidFill>
              </a:rPr>
              <a:t>평균들은 정규본포를 이룬다. 이것을 중심 극한 정리</a:t>
            </a:r>
            <a:r>
              <a:rPr lang="ko-KR"/>
              <a:t>라 한다.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카지노의 크랩스(craps)라는 게임이 있다. 이 게임은 직육면체의 주사위 2 개를 사용하여 주사위 2개를 던져서 그 합을 계산하면 된다. 가장 작은 값은 (1, 1)의 값은 2이고 가장 큰 값은 (6, 6)의 값인 12이다. 아래는 그 예시이다. </a:t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이 게임에서 10,000번의 게임 결과에 대한 히스토그램을 그려봅시다. 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3885384" y="3016336"/>
            <a:ext cx="6097554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– (1+1) – 1/36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– (1+2, 2+1) – 2/36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 – (1+3, 3+1, 2+2) – 3/36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 – (1+4, 4+1, 2+3, 3+2) – 4/36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 – (1+6, 6+1, 2+4, 4+2, 3+3) – 5/36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 – (1+6, 6+1, 2+5, 5+2, 3+4, 4+3) – 6/36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 – (2+6, 6+2, 3+5, 5+3, 4+4) – 5/36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 – (3+6, 6+3, 4+5, 5+4) – 4/36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 – (4+6, 6+4, 5+5) – 3/36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 – (5+6, 6+5) – 2/36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 – (6+6) – 1/36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표본평균의 성질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441" t="-4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664" y="3295661"/>
            <a:ext cx="3939902" cy="154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표본평균의 성질</a:t>
            </a:r>
            <a:endParaRPr/>
          </a:p>
        </p:txBody>
      </p:sp>
      <p:sp>
        <p:nvSpPr>
          <p:cNvPr id="341" name="Google Shape;341;p3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모평균이 200, 표준편차가 10일때 관측된 데이터는 180.4이상 219.6이하의 범위로 들어간다라고 하면 95%의 확률로 맞는다. 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아래 예제는 모집단에서 n개씩 관측하고 표본평균값이 들어가는 범위 형태(95%)를 예측한 범위이다.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표본평균을 만드는 개수가 늘어날수록 예언하는 구간이 좁아진다. 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017" y="2337199"/>
            <a:ext cx="5290101" cy="360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5817093" y="2564853"/>
            <a:ext cx="6094520" cy="8641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표본평균의 성질</a:t>
            </a:r>
            <a:endParaRPr/>
          </a:p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모집단은 성인 여성 전체의 키 데이터다. 이 모집단의 모평균은 160cm이고, 모표준편차는 10cm다.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1. 이 모집단에서 데이터를 1개만 꺼낼 때, 이 수를 95%의 확률로 맞출 예언 범위를 계산하시요.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140.4 &lt;= x &lt;= 179.6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2. 이 모집단에서 데이터를 4개만 꺼내서 표본평균을 만든다. 이 표본평균값을 95%의 확률로 맞출 예언 범위는?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3. 이 모집단에서 데이터를 25개만 꺼내서 표본평균을 만든다. 이 표본평균값을 95% 확률로 맞출 예언 범위는?</a:t>
            </a: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2247900" y="4436451"/>
            <a:ext cx="6096000" cy="855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표본평균을 이용한 모평균의 구간추정</a:t>
            </a:r>
            <a:endParaRPr/>
          </a:p>
        </p:txBody>
      </p:sp>
      <p:sp>
        <p:nvSpPr>
          <p:cNvPr id="358" name="Google Shape;358;p3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0" r="-54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110" y="4191650"/>
            <a:ext cx="3670737" cy="228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4052870"/>
            <a:ext cx="3670737" cy="236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표본평균을 이용한 모평균의 구간추정</a:t>
            </a:r>
            <a:endParaRPr/>
          </a:p>
        </p:txBody>
      </p:sp>
      <p:sp>
        <p:nvSpPr>
          <p:cNvPr id="367" name="Google Shape;367;p3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</a:t>
            </a:r>
            <a:endParaRPr/>
          </a:p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위의 버스 시간의 표준편차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편차의 합 / 5 의 루트 값은 약 2.6이 나온다. 곧 표준편차가 2.6분인데 이는 평균적으로 시간표보다 1분 늦게 도착하지만(버스 시간표는 30분 도착), 실제 도착 시간은 정해진 시간보다 전후로 대략 2.6분 정도 다를 수 있다고 생각해도 좋다.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평균값이 이 데이터의 분포를 대표하는 수치지만, 표준편차는 그 대표값을 기점으로 해서 데이터가 대략 어느 정도 멀리까지 위치해 있는지를 나타내는 통계량이다. 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표준편차의 의미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평균값은 분포하고 있는 데이터 중에서 대표적인 수로 꺼낸 것이다. 그래서 데이터는 평균값을 기점으로 해서 그 앞 뒤에 널리 퍼져 있다고 생각해도 좋다. 그러나 어느 정도 퍼져 있거나 흩어져 있는 지는 평균값으로 알 수가 없다. 퍼져 있거나 흩어져 있는 정도를 평가하는 것이 표준편차다.  표준편차는 데이터들의 평균값에서 떨어져 있는 것을 평균화하는 것이다. 이 때 멀리 떨어져 있든지 가까운 곳에 있든지, 모두 양수로 평가하여 상쇄하지 않도록 해서 평균을 구한다.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카이제곱분포</a:t>
            </a:r>
            <a:endParaRPr/>
          </a:p>
        </p:txBody>
      </p:sp>
      <p:sp>
        <p:nvSpPr>
          <p:cNvPr id="374" name="Google Shape;374;p4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5" name="Google Shape;375;p4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4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카이제곱분포</a:t>
            </a:r>
            <a:endParaRPr/>
          </a:p>
        </p:txBody>
      </p:sp>
      <p:sp>
        <p:nvSpPr>
          <p:cNvPr id="381" name="Google Shape;381;p4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497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314" y="3743325"/>
            <a:ext cx="4836238" cy="2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카이제곱분포</a:t>
            </a:r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76" r="0" t="-2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카이제곱분포</a:t>
            </a:r>
            <a:endParaRPr/>
          </a:p>
        </p:txBody>
      </p:sp>
      <p:sp>
        <p:nvSpPr>
          <p:cNvPr id="396" name="Google Shape;396;p4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109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398" name="Google Shape;39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00" y="2660482"/>
            <a:ext cx="5824577" cy="346500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/>
        </p:nvSpPr>
        <p:spPr>
          <a:xfrm>
            <a:off x="6005479" y="2203979"/>
            <a:ext cx="6094520" cy="29150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표본분산의 분포는 카이제곱분포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4725139" y="2298181"/>
            <a:ext cx="6094520" cy="5615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6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예제</a:t>
            </a:r>
            <a:endParaRPr/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 txBox="1"/>
          <p:nvPr>
            <p:ph idx="2" type="body"/>
          </p:nvPr>
        </p:nvSpPr>
        <p:spPr>
          <a:xfrm>
            <a:off x="635000" y="1181100"/>
            <a:ext cx="11010900" cy="512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413" y="4135825"/>
            <a:ext cx="77819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 txBox="1"/>
          <p:nvPr/>
        </p:nvSpPr>
        <p:spPr>
          <a:xfrm>
            <a:off x="956000" y="2540150"/>
            <a:ext cx="5986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x_bar = 80     54 / sigma^2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(16 + 25 + 4 + 9 )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956000" y="4944125"/>
            <a:ext cx="8033700" cy="8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t-분포</a:t>
            </a:r>
            <a:endParaRPr/>
          </a:p>
        </p:txBody>
      </p:sp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t-분포 예제</a:t>
            </a:r>
            <a:endParaRPr/>
          </a:p>
        </p:txBody>
      </p:sp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1" name="Google Shape;431;p4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432" name="Google Shape;43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400" y="3361044"/>
            <a:ext cx="5180260" cy="319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t-분포 정리</a:t>
            </a:r>
            <a:endParaRPr/>
          </a:p>
        </p:txBody>
      </p:sp>
      <p:sp>
        <p:nvSpPr>
          <p:cNvPr id="438" name="Google Shape;438;p4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t-분포 예제 </a:t>
            </a:r>
            <a:endParaRPr/>
          </a:p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4394" y="2221849"/>
            <a:ext cx="4005731" cy="745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/>
        </p:nvSpPr>
        <p:spPr>
          <a:xfrm>
            <a:off x="2467300" y="335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78.0</a:t>
            </a:r>
            <a:endParaRPr/>
          </a:p>
        </p:txBody>
      </p:sp>
      <p:sp>
        <p:nvSpPr>
          <p:cNvPr id="449" name="Google Shape;449;p49"/>
          <p:cNvSpPr txBox="1"/>
          <p:nvPr/>
        </p:nvSpPr>
        <p:spPr>
          <a:xfrm>
            <a:off x="4005100" y="3139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8.831760866327848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-2.365 ~ 2.365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635000" y="3855308"/>
            <a:ext cx="1696308" cy="16805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불편분산</a:t>
            </a:r>
            <a:endParaRPr/>
          </a:p>
        </p:txBody>
      </p:sp>
      <p:sp>
        <p:nvSpPr>
          <p:cNvPr id="76" name="Google Shape;76;p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표본분산은 모집단의 분산, 즉 모분산에 비해 분산을 과소평가해 버리는 경향이 있음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이점을 보정하기 위한 것이 불편분산임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표본에서 추정한 평균값은 모집단의 평균값과 조금 차이가 있는 게 정상입니다.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모평균과 차이가 있는 표본평균을 사용해서 분산을 계산하게 됩니다. 때문에 정확하게 추정하기 힘듬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분모가 N-1이 되어 조금 작아지기 때문에 표본분산보다 살짝 더 큰 값을 가지게 됩니다. </a:t>
            </a:r>
            <a:endParaRPr/>
          </a:p>
        </p:txBody>
      </p:sp>
      <p:pic>
        <p:nvPicPr>
          <p:cNvPr descr="사람들 집단  단색으로 채워진" id="78" name="Google Shape;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280" y="4158048"/>
            <a:ext cx="1114167" cy="11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 txBox="1"/>
          <p:nvPr/>
        </p:nvSpPr>
        <p:spPr>
          <a:xfrm>
            <a:off x="1095631" y="567586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모집단</a:t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2556588" y="4488024"/>
            <a:ext cx="634481" cy="314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2556585" y="4998740"/>
            <a:ext cx="634481" cy="314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2556586" y="4004366"/>
            <a:ext cx="634481" cy="314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2489932" y="531626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</a:t>
            </a:r>
            <a:endParaRPr/>
          </a:p>
        </p:txBody>
      </p:sp>
      <p:pic>
        <p:nvPicPr>
          <p:cNvPr descr="그룹 단색으로 채워진"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081" y="423836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/>
        </p:nvSpPr>
        <p:spPr>
          <a:xfrm>
            <a:off x="3664115" y="508754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표본</a:t>
            </a:r>
            <a:endParaRPr/>
          </a:p>
        </p:txBody>
      </p:sp>
      <p:sp>
        <p:nvSpPr>
          <p:cNvPr id="86" name="Google Shape;86;p5"/>
          <p:cNvSpPr txBox="1"/>
          <p:nvPr/>
        </p:nvSpPr>
        <p:spPr>
          <a:xfrm>
            <a:off x="4739947" y="3733994"/>
            <a:ext cx="59902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모집단에서 무작위추출한 표본이 있다고 하자.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경우, 각 데이터 값을 알기 때문에 표본평균 값이 정해진다.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6759799" y="4564240"/>
            <a:ext cx="1578637" cy="5375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6792227" y="5570693"/>
            <a:ext cx="1609480" cy="5375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5501613" y="464833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불편분산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5635311" y="568559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모분산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통계적 검정 방법</a:t>
            </a:r>
            <a:endParaRPr/>
          </a:p>
        </p:txBody>
      </p:sp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56" name="Google Shape;456;p5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자료의 특성에 따른 검정방법</a:t>
            </a:r>
            <a:endParaRPr/>
          </a:p>
        </p:txBody>
      </p:sp>
      <p:pic>
        <p:nvPicPr>
          <p:cNvPr id="457" name="Google Shape;457;p50"/>
          <p:cNvPicPr preferRelativeResize="0"/>
          <p:nvPr/>
        </p:nvPicPr>
        <p:blipFill rotWithShape="1">
          <a:blip r:embed="rId3">
            <a:alphaModFix/>
          </a:blip>
          <a:srcRect b="17857" l="0" r="0" t="25141"/>
          <a:stretch/>
        </p:blipFill>
        <p:spPr>
          <a:xfrm>
            <a:off x="0" y="1618743"/>
            <a:ext cx="12192000" cy="222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/>
        </p:nvSpPr>
        <p:spPr>
          <a:xfrm>
            <a:off x="978081" y="1116096"/>
            <a:ext cx="1051070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test – hypothesis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1800"/>
              <a:buFont typeface="Arial"/>
              <a:buChar char="•"/>
            </a:pPr>
            <a:r>
              <a:rPr b="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 The null hypothesis (</a:t>
            </a:r>
            <a:r>
              <a:rPr b="0" i="1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b="0" baseline="-2500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b="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) is that the true difference between these group means is zero.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1800"/>
              <a:buFont typeface="Arial"/>
              <a:buChar char="•"/>
            </a:pPr>
            <a:r>
              <a:rPr b="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 The alternate hypothesis (</a:t>
            </a:r>
            <a:r>
              <a:rPr b="0" i="1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r>
              <a:rPr b="0" baseline="-2500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b="0" i="0"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) is that the true difference is different from zero.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D405F"/>
                </a:solidFill>
                <a:latin typeface="Inter"/>
                <a:ea typeface="Inter"/>
                <a:cs typeface="Inter"/>
                <a:sym typeface="Inter"/>
              </a:rPr>
              <a:t>0.05 </a:t>
            </a:r>
            <a:endParaRPr b="0" i="0" sz="1800">
              <a:solidFill>
                <a:srgbClr val="0D40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One-Sample T-Test</a:t>
            </a:r>
            <a:endParaRPr/>
          </a:p>
        </p:txBody>
      </p:sp>
      <p:sp>
        <p:nvSpPr>
          <p:cNvPr id="468" name="Google Shape;468;p5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One-Sample T-test는 한 모집단의 평균이 어떤 특정한 값과 같은지 검증하는 통계 방법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ko-KR">
                <a:solidFill>
                  <a:srgbClr val="FF0000"/>
                </a:solidFill>
              </a:rPr>
              <a:t>t-test는 자료가 정규분포를 따른다는 가정한다</a:t>
            </a:r>
            <a:r>
              <a:rPr lang="ko-KR"/>
              <a:t>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데이터가 정규분포를 따르지 않는다면 Wilcoxon signed-rank test를 이용한다.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교재 6장 sleep 데이터를 사용한 t-test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 데이터는 10명의 실험 자원자가 약 1과 2를 각각 먹었을 때 수면시간 증가를 기록한 것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문제를 간단하게 만들기 위해 약 1을 먹었을 때 수면시간의 증가만을 추려내자.</a:t>
            </a:r>
            <a:endParaRPr/>
          </a:p>
        </p:txBody>
      </p:sp>
      <p:sp>
        <p:nvSpPr>
          <p:cNvPr id="470" name="Google Shape;470;p52"/>
          <p:cNvSpPr txBox="1"/>
          <p:nvPr/>
        </p:nvSpPr>
        <p:spPr>
          <a:xfrm>
            <a:off x="1396314" y="3799702"/>
            <a:ext cx="623398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 &lt;- sleep$extra[sleep$group == 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summary(y)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par(mfrow=c(2,2))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boxplot(y)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qqnorm(y)# 정규성 확인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qqline(y)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hist(y, prob= 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lines(density(y), lty=2)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191" y="3743324"/>
            <a:ext cx="6712729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One-Sample T-Test(정규성 검정)</a:t>
            </a:r>
            <a:endParaRPr/>
          </a:p>
        </p:txBody>
      </p:sp>
      <p:sp>
        <p:nvSpPr>
          <p:cNvPr id="477" name="Google Shape;477;p5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이전 장에서 t-test는 정규분포를 따른다는 가정이라고 이야기 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정규성을 확인하는 방법으로 qqnorm 그래프를 그려보면 정규분포의 성격을 가진다면 직선을 중심으로 데이터가 분포되는 그림을 확인할 수 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이번에는 R에서 제공되는 함수를 사용하여 정규성을 검정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shapiro.test() 함수를 사용하여 정규성을 test 합니다.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p-value=0.4079로 0.05보다 크므로 데이터가 정규분포를 따른다는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ko-KR"/>
              <a:t>    귀무가설은 기각하지 못합니다. 즉 y라는 데이터는 정규분포를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ko-KR"/>
              <a:t>    따르고 있다는 결론을 내리고 t-test를 진행하시면 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정규분포를 따르지 않는다면 비모수 방법인 Wilcoxon signed-rank test를 진행합니다.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비모수 방법을 이용하기 전에 데이터를 어떤 방법을 적용해서 변환 했을 때 정규분포를 따르게 되는지 고려해봐야 합니다.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가장 많이 사용되는 변환은 log-변환, sqrt-변환, 역변환등이 있습니다.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9" name="Google Shape;4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1151" y="1980726"/>
            <a:ext cx="4596811" cy="287599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3"/>
          <p:cNvSpPr/>
          <p:nvPr/>
        </p:nvSpPr>
        <p:spPr>
          <a:xfrm>
            <a:off x="1064742" y="3281660"/>
            <a:ext cx="3423633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shapiro.test(y)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Shapiro-Wilk normality test data: y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W = 0.92581, p-value = 0.4079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One-Sample T-Test</a:t>
            </a:r>
            <a:endParaRPr/>
          </a:p>
        </p:txBody>
      </p:sp>
      <p:sp>
        <p:nvSpPr>
          <p:cNvPr id="486" name="Google Shape;486;p54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7" name="Google Shape;487;p54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기술통계량을 살펴보면 표본 10명 중 4명은 수면시간이 줄었고, 6명은 수면 시간이 늘었다. 표본평균 수면시간 증가는 0.75시간이었고, 표본표준편차는 1.8시간이다.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어떤 결론을 낼 수 있을까?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 수면제는 효과가 있는가?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ko-KR"/>
              <a:t>귀무가설 : 복용 전후가 같다.(효과가 없다.).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ko-KR"/>
              <a:t>대립가설 : 복용 전후가 다르다.(효과가 있다.)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 수면제의 효과는 얼마인가?(신뢰구간)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누군가 다른 사람이 이 수면제를 복용하면 어떤 효과가 있을 것인가?(예측)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 수면제가 효과가 없다면 우리가 관측한 데이터(예제의 y의 값)의 t-value 값 보다 큰 값을 관측할 확률은 10.9%이다. 5% 미만으로 관측이 된다면 우연으로  관측될 가능성이 있다고 할 수 있지만, 5% 이상이기 때문에 관측된 값이 우연으로 나왔다고 생각하기엔 무리가 있다. 즉 수면제가 효과가 없다. 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88" name="Google Shape;488;p54"/>
          <p:cNvSpPr/>
          <p:nvPr/>
        </p:nvSpPr>
        <p:spPr>
          <a:xfrm>
            <a:off x="7218788" y="3993615"/>
            <a:ext cx="4721629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t.test(y, alternative = 'greater') 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One Sample t-test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data: y t = 1.3257, df = 9, </a:t>
            </a:r>
            <a:r>
              <a:rPr b="0" i="0" lang="ko-KR" sz="1000" u="none" cap="none" strike="noStrike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p-value = 0.1088 </a:t>
            </a:r>
            <a:endParaRPr b="0" i="0" sz="1000" u="none" cap="none" strike="noStrike">
              <a:solidFill>
                <a:srgbClr val="FF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alternative hypothesis: true mean is greater than 0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 percent confidence interval: -0.2870553 Inf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sample estimates: mean of x 0.75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1471122" y="3993615"/>
            <a:ext cx="5453149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t.test(y) 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One Sample t-test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data: y t = 1.3257, df = 9, p-value = 0.2176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alternative hypothesis: true mean is not equal to 0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 percent confidence interval: -0.5297804 2.0297804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sample estimates: mean of x 0.75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8904981" y="2669745"/>
            <a:ext cx="2552008" cy="819147"/>
          </a:xfrm>
          <a:prstGeom prst="wedgeRoundRectCallout">
            <a:avLst>
              <a:gd fmla="val -30279" name="adj1"/>
              <a:gd fmla="val 88885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(greater : 우측 검정, less : 좌측 검정)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Paired T-Test</a:t>
            </a:r>
            <a:endParaRPr/>
          </a:p>
        </p:txBody>
      </p:sp>
      <p:sp>
        <p:nvSpPr>
          <p:cNvPr id="496" name="Google Shape;496;p55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97" name="Google Shape;497;p55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-552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Paired t-test 예제 </a:t>
            </a:r>
            <a:endParaRPr/>
          </a:p>
        </p:txBody>
      </p:sp>
      <p:sp>
        <p:nvSpPr>
          <p:cNvPr id="503" name="Google Shape;503;p5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4" name="Google Shape;504;p5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정규성 확인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shapiro.test 진행 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5" name="Google Shape;50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443" y="1401733"/>
            <a:ext cx="4436559" cy="274793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/>
        </p:nvSpPr>
        <p:spPr>
          <a:xfrm>
            <a:off x="920069" y="1555654"/>
            <a:ext cx="3214687" cy="2312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par(mfrow=c(2,2))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boxplot(ft$Post_Pre)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hist(ft$Post_Pre)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qqnorm(ft$Post_Pre)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qqline(ft$Post_Pre)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hist(ft$Post_Pre, prob = T)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lines(density(ft$Post_Pre), lty=2)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998386" y="4864660"/>
            <a:ext cx="2846933" cy="1046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ft$Post_Pre &lt;- ft$Postwt - ft$Prewt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shapiro.test(ft$Post_Pre)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Shapiro-Wilk normality test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data: ft$Post_Pre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W = 0.95358, p-value = 0.5156 </a:t>
            </a:r>
            <a:b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4602443" y="4705947"/>
            <a:ext cx="4605300" cy="144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귀무가설    : FT 복용 전후의 차이가 정규분포를 따른다.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대립가설    : FT 복용 전후의 차이가 정규분포를 따르지 않는다.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검정통계량 : W=0.9536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      : 0.5156 &gt; 0.05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          : </a:t>
            </a: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FT 복용 전후의 차이가 정규분포를 따른다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Paired t-test 예제 </a:t>
            </a:r>
            <a:endParaRPr/>
          </a:p>
        </p:txBody>
      </p:sp>
      <p:sp>
        <p:nvSpPr>
          <p:cNvPr id="514" name="Google Shape;514;p5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15" name="Google Shape;515;p5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t-test 실행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아래와 같이 실행해도 동일한 결과를 얻을 수 있다.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16" name="Google Shape;516;p57"/>
          <p:cNvSpPr/>
          <p:nvPr/>
        </p:nvSpPr>
        <p:spPr>
          <a:xfrm>
            <a:off x="954157" y="1622158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t.test(ft$Post_Pre) 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One Sample t-test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data: ft$Post_Pre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 = 4.1849, df = 16, p-value = 0.0007003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alternative hypothesis: true mean is not equal to 0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 percent confidence interval: 3.58470 10.94471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sample estimates: mean of x 7.264706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5930706" y="1699102"/>
            <a:ext cx="5850832" cy="144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귀무가설    : 평균이 0이다.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대립가설    : 평균이 0이 아니다.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검정통계량 : t(df=16) = 4.1849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      : 0.0007003 &lt; 0.05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          : </a:t>
            </a: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평균이 0이 아니다. 즉 FT 복용 전후의 체중에 유의미한 차이가 있다.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1034996" y="4040680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</a:t>
            </a:r>
            <a:r>
              <a:rPr lang="ko-KR" sz="1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t.test(ft$Postwt - ft$Prewt)</a:t>
            </a:r>
            <a:endParaRPr b="0" i="0" sz="1000" u="none" cap="none" strike="noStrik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One Sample t-test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data: </a:t>
            </a: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ft$Postwt - ft$Prewt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t = 4.1849, df = 16, p-value = 0.0007003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alternative hypothesis: true mean is not equal to 0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 percent confidence interval: 3.58470 10.94471 </a:t>
            </a:r>
            <a:endParaRPr b="0" i="0" sz="10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roid Sans Mono"/>
              <a:buNone/>
            </a:pPr>
            <a:r>
              <a:rPr lang="ko-KR" sz="100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</a:t>
            </a:r>
            <a:r>
              <a:rPr b="0" i="0" lang="ko-KR" sz="10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sample estimates: mean of x 7.264706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Two-Sample T-Test</a:t>
            </a:r>
            <a:endParaRPr/>
          </a:p>
        </p:txBody>
      </p:sp>
      <p:sp>
        <p:nvSpPr>
          <p:cNvPr id="525" name="Google Shape;525;p5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26" name="Google Shape;526;p58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가장 흔한 실험 연구는 실험군과 대조군에 서로 다른 개입을 적용시킨 후 두 집단의 평균이 같은지를 비교하여 개입 효과의 차이를 평가하는 것이다.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 경우 two-sample t-test를 사용하는데, 쌍을 이룬 두 변수의 간에 차이의 평균이 0인지 검정하는 paired t-test와는 달리 서로 독립적인 두 집단의 평균의 차이가 0인지를 검정한다.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t-test 순서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두 집단의 분산이 같은지를 검정한다.(var.test())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분산이 다르면 Welch의 t-test를 적용한다.(t.test())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분산이 같으면 pooled varianc를 이용한 t-test를 적용한다.(var.equal = T)</a:t>
            </a:r>
            <a:endParaRPr/>
          </a:p>
          <a:p>
            <a:pPr indent="-19050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Two-Sample T-Test</a:t>
            </a:r>
            <a:endParaRPr/>
          </a:p>
        </p:txBody>
      </p:sp>
      <p:sp>
        <p:nvSpPr>
          <p:cNvPr id="532" name="Google Shape;532;p5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3" name="Google Shape;533;p5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자유도</a:t>
            </a:r>
            <a:endParaRPr/>
          </a:p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•"/>
            </a:pPr>
            <a:r>
              <a:rPr lang="ko-KR"/>
              <a:t>다섯 개의 숫자를 가지고 있는 표본이 있다. 이 표본의 평균이 4라고 하면 5개의 숫자니 당연히 총 합은 20이 되어야 한다. 이제 다섯 개의 숫자를 차례대로 넣어보자 </a:t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2287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</a:pPr>
            <a:r>
              <a:t/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197675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5번의 숫자를 채워 넣는 경우 4번까지는 내 마음대로 값을 정하였다. 하지만 5번째는 총 합이 20이라는 조건에 만족하기 위해서 자동적으로 값이 채워질 것이다. 이 때 우리는 자유롭게 숫자를 설정한 횟수가 4번이다. 이 숫자가 자유도가 된다.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자유도란 통계량 계산에서 사용하는 관측 데이터 중, 자유롭게 값을 취할 수 있는 데이터의 수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-"/>
            </a:pPr>
            <a:r>
              <a:rPr lang="ko-KR"/>
              <a:t>표본 크기에서 제약 조건의 수를 뺀 값이 자유도의 크기 </a:t>
            </a:r>
            <a:endParaRPr/>
          </a:p>
          <a:p>
            <a:pPr indent="-285781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ko-KR">
                <a:solidFill>
                  <a:srgbClr val="FF0000"/>
                </a:solidFill>
              </a:rPr>
              <a:t>자유도를 사용해 불편추정량이나 검정통계량을 계산 </a:t>
            </a:r>
            <a:endParaRPr/>
          </a:p>
        </p:txBody>
      </p:sp>
      <p:graphicFrame>
        <p:nvGraphicFramePr>
          <p:cNvPr id="98" name="Google Shape;98;p6"/>
          <p:cNvGraphicFramePr/>
          <p:nvPr/>
        </p:nvGraphicFramePr>
        <p:xfrm>
          <a:off x="1933146" y="21036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99" name="Google Shape;99;p6"/>
          <p:cNvGraphicFramePr/>
          <p:nvPr/>
        </p:nvGraphicFramePr>
        <p:xfrm>
          <a:off x="1933146" y="26290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00" name="Google Shape;100;p6"/>
          <p:cNvGraphicFramePr/>
          <p:nvPr/>
        </p:nvGraphicFramePr>
        <p:xfrm>
          <a:off x="1933146" y="31653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01" name="Google Shape;101;p6"/>
          <p:cNvGraphicFramePr/>
          <p:nvPr/>
        </p:nvGraphicFramePr>
        <p:xfrm>
          <a:off x="1933146" y="37017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02" name="Google Shape;102;p6"/>
          <p:cNvGraphicFramePr/>
          <p:nvPr/>
        </p:nvGraphicFramePr>
        <p:xfrm>
          <a:off x="1933146" y="4331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{2A43DC2B-789C-47F3-840C-645633AC5D7E}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?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3" name="Google Shape;103;p6"/>
          <p:cNvSpPr txBox="1"/>
          <p:nvPr/>
        </p:nvSpPr>
        <p:spPr>
          <a:xfrm>
            <a:off x="1120342" y="2125361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1번째</a:t>
            </a:r>
            <a:endParaRPr/>
          </a:p>
        </p:txBody>
      </p:sp>
      <p:sp>
        <p:nvSpPr>
          <p:cNvPr id="104" name="Google Shape;104;p6"/>
          <p:cNvSpPr txBox="1"/>
          <p:nvPr/>
        </p:nvSpPr>
        <p:spPr>
          <a:xfrm>
            <a:off x="1183499" y="2629005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2번째</a:t>
            </a:r>
            <a:endParaRPr/>
          </a:p>
        </p:txBody>
      </p:sp>
      <p:sp>
        <p:nvSpPr>
          <p:cNvPr id="105" name="Google Shape;105;p6"/>
          <p:cNvSpPr txBox="1"/>
          <p:nvPr/>
        </p:nvSpPr>
        <p:spPr>
          <a:xfrm>
            <a:off x="1198583" y="3166892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3번째</a:t>
            </a:r>
            <a:endParaRPr/>
          </a:p>
        </p:txBody>
      </p:sp>
      <p:sp>
        <p:nvSpPr>
          <p:cNvPr id="106" name="Google Shape;106;p6"/>
          <p:cNvSpPr txBox="1"/>
          <p:nvPr/>
        </p:nvSpPr>
        <p:spPr>
          <a:xfrm>
            <a:off x="1198583" y="3757425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4번째</a:t>
            </a:r>
            <a:endParaRPr/>
          </a:p>
        </p:txBody>
      </p:sp>
      <p:sp>
        <p:nvSpPr>
          <p:cNvPr id="107" name="Google Shape;107;p6"/>
          <p:cNvSpPr txBox="1"/>
          <p:nvPr/>
        </p:nvSpPr>
        <p:spPr>
          <a:xfrm>
            <a:off x="1160177" y="4276977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5번째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Two-Sample T-Test</a:t>
            </a:r>
            <a:endParaRPr/>
          </a:p>
        </p:txBody>
      </p:sp>
      <p:sp>
        <p:nvSpPr>
          <p:cNvPr id="539" name="Google Shape;539;p60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0" name="Google Shape;540;p60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Two-Sample T-Test</a:t>
            </a:r>
            <a:endParaRPr/>
          </a:p>
        </p:txBody>
      </p:sp>
      <p:sp>
        <p:nvSpPr>
          <p:cNvPr id="546" name="Google Shape;546;p61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7" name="Google Shape;547;p61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예제) sleep 데이터를 사용하여 확인해보자 </a:t>
            </a:r>
            <a:endParaRPr/>
          </a:p>
          <a:p>
            <a:pPr indent="-16192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</a:pPr>
            <a:r>
              <a:t/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61"/>
          <p:cNvSpPr/>
          <p:nvPr/>
        </p:nvSpPr>
        <p:spPr>
          <a:xfrm>
            <a:off x="1394129" y="1605424"/>
            <a:ext cx="2088542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sleep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extra group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1    0.7     1  1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  -1.6     1 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  -0.2     1 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   -1.2     1 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   -0.1     1 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6    3.4     1  6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....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16   4.4     2  6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17   5.5     2  7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18   1.6     2  8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19   4.6     2  9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20   3.4     2 10</a:t>
            </a:r>
            <a:endParaRPr/>
          </a:p>
        </p:txBody>
      </p:sp>
      <p:sp>
        <p:nvSpPr>
          <p:cNvPr id="549" name="Google Shape;549;p61"/>
          <p:cNvSpPr/>
          <p:nvPr/>
        </p:nvSpPr>
        <p:spPr>
          <a:xfrm>
            <a:off x="4241801" y="1856726"/>
            <a:ext cx="600544" cy="2616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61"/>
          <p:cNvSpPr txBox="1"/>
          <p:nvPr/>
        </p:nvSpPr>
        <p:spPr>
          <a:xfrm>
            <a:off x="5157089" y="6000360"/>
            <a:ext cx="269016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그룹의 분산 차이가 존재하는지 확인</a:t>
            </a:r>
            <a:endParaRPr/>
          </a:p>
        </p:txBody>
      </p:sp>
      <p:sp>
        <p:nvSpPr>
          <p:cNvPr id="551" name="Google Shape;551;p61"/>
          <p:cNvSpPr/>
          <p:nvPr/>
        </p:nvSpPr>
        <p:spPr>
          <a:xfrm>
            <a:off x="6679533" y="1605424"/>
            <a:ext cx="159530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sleep.1 &lt;- sleep[, -3]</a:t>
            </a:r>
            <a:endParaRPr/>
          </a:p>
        </p:txBody>
      </p:sp>
      <p:sp>
        <p:nvSpPr>
          <p:cNvPr id="552" name="Google Shape;552;p61"/>
          <p:cNvSpPr/>
          <p:nvPr/>
        </p:nvSpPr>
        <p:spPr>
          <a:xfrm rot="5400000">
            <a:off x="7843764" y="2828113"/>
            <a:ext cx="600544" cy="2616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8413053" y="2697308"/>
            <a:ext cx="28472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boxplot를 사용하여 데이터의 분포를 확인</a:t>
            </a:r>
            <a:endParaRPr/>
          </a:p>
        </p:txBody>
      </p:sp>
      <p:sp>
        <p:nvSpPr>
          <p:cNvPr id="554" name="Google Shape;554;p61"/>
          <p:cNvSpPr/>
          <p:nvPr/>
        </p:nvSpPr>
        <p:spPr>
          <a:xfrm>
            <a:off x="6679533" y="3469980"/>
            <a:ext cx="264046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boxplot(extra ~ group, data=sleep.1) 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5" name="Google Shape;5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9766" y="3713503"/>
            <a:ext cx="2532236" cy="28945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1"/>
          <p:cNvSpPr/>
          <p:nvPr/>
        </p:nvSpPr>
        <p:spPr>
          <a:xfrm>
            <a:off x="5282569" y="4333462"/>
            <a:ext cx="1595309" cy="588396"/>
          </a:xfrm>
          <a:prstGeom prst="wedgeRoundRectCallout">
            <a:avLst>
              <a:gd fmla="val 84832" name="adj1"/>
              <a:gd fmla="val -150539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extra 데이터를 group기준으로 출력 </a:t>
            </a:r>
            <a:endParaRPr/>
          </a:p>
        </p:txBody>
      </p:sp>
      <p:sp>
        <p:nvSpPr>
          <p:cNvPr id="557" name="Google Shape;557;p61"/>
          <p:cNvSpPr/>
          <p:nvPr/>
        </p:nvSpPr>
        <p:spPr>
          <a:xfrm rot="10800000">
            <a:off x="6585596" y="5531424"/>
            <a:ext cx="600544" cy="2616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61"/>
          <p:cNvSpPr txBox="1"/>
          <p:nvPr/>
        </p:nvSpPr>
        <p:spPr>
          <a:xfrm>
            <a:off x="885451" y="4078560"/>
            <a:ext cx="4195379" cy="21236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var.test(extra ~ group, sleep.1)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F test to compare two variances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data:  extra by group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0.79834, num df = 9, denom df = 9, </a:t>
            </a:r>
            <a:r>
              <a:rPr lang="ko-KR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 = 0.7427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alternative hypothesis: true ratio of variances is not equal to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 percent confidence interval: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0.198297 3.214123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estimates: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ratio of variances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0.7983426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2646491" y="3255697"/>
            <a:ext cx="1595309" cy="588396"/>
          </a:xfrm>
          <a:prstGeom prst="wedgeRoundRectCallout">
            <a:avLst>
              <a:gd fmla="val -114535" name="adj1"/>
              <a:gd fmla="val 95407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var.test() </a:t>
            </a:r>
            <a:endParaRPr sz="10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집단의 분산의 차이를 검정하는 함수</a:t>
            </a:r>
            <a:endParaRPr/>
          </a:p>
        </p:txBody>
      </p:sp>
      <p:sp>
        <p:nvSpPr>
          <p:cNvPr id="560" name="Google Shape;560;p61"/>
          <p:cNvSpPr txBox="1"/>
          <p:nvPr/>
        </p:nvSpPr>
        <p:spPr>
          <a:xfrm>
            <a:off x="2156406" y="5830351"/>
            <a:ext cx="29225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H0 </a:t>
            </a:r>
            <a:r>
              <a:rPr lang="ko-KR" sz="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두 집단은 분산의 비는 1이다. (두 집단의 분산이 같다.)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H1 : 두 집단의 분산의 비는 1이 아니다.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61"/>
          <p:cNvSpPr/>
          <p:nvPr/>
        </p:nvSpPr>
        <p:spPr>
          <a:xfrm>
            <a:off x="4642172" y="2943605"/>
            <a:ext cx="1968255" cy="588396"/>
          </a:xfrm>
          <a:prstGeom prst="wedgeRoundRectCallout">
            <a:avLst>
              <a:gd fmla="val -83317" name="adj1"/>
              <a:gd fmla="val 286889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p-value가 0.05보다 크기 때문에 귀무가설을 받아들인다.</a:t>
            </a:r>
            <a:endParaRPr sz="10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Two-Sample T-Test</a:t>
            </a:r>
            <a:endParaRPr/>
          </a:p>
        </p:txBody>
      </p:sp>
      <p:sp>
        <p:nvSpPr>
          <p:cNvPr id="567" name="Google Shape;567;p62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두 group의 분산이 같다는 것을 var.test()로 확인하였다.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이제 t-test를 진행한다. Two Sample T-test를 진행할 때는  t-test()를 옵션을 설정해야 한다. var.equal = TRUE로 설정한다.  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위의 결과의 p-value값이 0.05보다 크기 때문에 귀무가설은 기각할 수없다.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Paired T-test를 사용하면 다른 결과를 얻게 된다.(</a:t>
            </a:r>
            <a:r>
              <a:rPr lang="ko-KR" sz="1200"/>
              <a:t>위의 주의사항참조</a:t>
            </a:r>
            <a:r>
              <a:rPr lang="ko-KR"/>
              <a:t>)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옆의 결과를 보면 위의 Two Sample t-test와 다른 결과를 확인할 수 있다.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곧 group 1,2의 모평균이 0이 아니다, 곧 두 모평균은 차이가 있다.</a:t>
            </a:r>
            <a:endParaRPr/>
          </a:p>
          <a:p>
            <a:pPr indent="0" lvl="1" marL="457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ko-KR"/>
              <a:t>     따라서 </a:t>
            </a:r>
            <a:r>
              <a:rPr lang="ko-KR">
                <a:solidFill>
                  <a:srgbClr val="FF0000"/>
                </a:solidFill>
              </a:rPr>
              <a:t>두 수면제의 수면시간 증가 정도가 다르다고 결론 </a:t>
            </a:r>
            <a:endParaRPr/>
          </a:p>
        </p:txBody>
      </p:sp>
      <p:sp>
        <p:nvSpPr>
          <p:cNvPr id="569" name="Google Shape;569;p62"/>
          <p:cNvSpPr/>
          <p:nvPr/>
        </p:nvSpPr>
        <p:spPr>
          <a:xfrm>
            <a:off x="2025870" y="2050828"/>
            <a:ext cx="6096000" cy="21236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t.test(extra ~ group, data=sleep.1, var.equal=T)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Two Sample t-test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data:  extra by group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= -1.8608, df = 18, </a:t>
            </a:r>
            <a:r>
              <a:rPr lang="ko-KR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 = 0.07919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alternative hypothesis: true difference in means is not equal to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 percent confidence interval: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-3.363874  0.203874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estimates: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mean in group 1 mean in group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0.75            2.33 </a:t>
            </a:r>
            <a:endParaRPr/>
          </a:p>
        </p:txBody>
      </p:sp>
      <p:sp>
        <p:nvSpPr>
          <p:cNvPr id="570" name="Google Shape;570;p62"/>
          <p:cNvSpPr txBox="1"/>
          <p:nvPr/>
        </p:nvSpPr>
        <p:spPr>
          <a:xfrm>
            <a:off x="8260341" y="2050828"/>
            <a:ext cx="22429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H0 : 모평균 차이가 없다.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H1 : 모평균 차이가 있다.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62"/>
          <p:cNvSpPr/>
          <p:nvPr/>
        </p:nvSpPr>
        <p:spPr>
          <a:xfrm>
            <a:off x="7074567" y="4835492"/>
            <a:ext cx="511743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with(sleep, t.test(extra[group==1], extra[group==2], paired = T))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Paired t-test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data:  extra[group == 1] and extra[group == 2]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= -4.0621, df = 9, </a:t>
            </a: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p-value = 0.002833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alternative hypothesis: true difference in means is not equal to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95 percent confidence interval: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-2.4598858 -0.7001142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estimates: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mean of the differences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-1.58 </a:t>
            </a:r>
            <a:endParaRPr/>
          </a:p>
        </p:txBody>
      </p:sp>
      <p:sp>
        <p:nvSpPr>
          <p:cNvPr id="572" name="Google Shape;572;p62"/>
          <p:cNvSpPr/>
          <p:nvPr/>
        </p:nvSpPr>
        <p:spPr>
          <a:xfrm>
            <a:off x="8346093" y="161149"/>
            <a:ext cx="3657549" cy="1420745"/>
          </a:xfrm>
          <a:prstGeom prst="irregularSeal1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ID값을 삭제했기 때문에 두 그룹의 사람은 독립이라고 가정하였다.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Two-Sample를 위해서 임의로 만든 설정이니 혼돈하지 말것. </a:t>
            </a:r>
            <a:endParaRPr sz="9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참고자료</a:t>
            </a:r>
            <a:endParaRPr/>
          </a:p>
        </p:txBody>
      </p:sp>
      <p:sp>
        <p:nvSpPr>
          <p:cNvPr id="578" name="Google Shape;578;p63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79" name="Google Shape;579;p63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세상에서 가장 쉬운 통계학 입문 - 고지마 히로유키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그림으로 쉽게 배우는 통계분석 - 원제무,이수일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그림으로 설명하는 개념 쏙쏙 통계학 - 와쿠이 요시유키,와쿠이 사다미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표준편차</a:t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1" r="0" t="-1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/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표준편차</a:t>
            </a:r>
            <a:endParaRPr/>
          </a:p>
        </p:txBody>
      </p:sp>
      <p:sp>
        <p:nvSpPr>
          <p:cNvPr id="120" name="Google Shape;120;p8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정규분포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독일의 수학자 카를 프리드리히 가우스의 이름을 따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ko-KR"/>
              <a:t>   가우스 분포(Gaussian distribution)라고도 불린다.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ko-KR"/>
              <a:t>자연상수 e = 2.7182...........</a:t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168" y="1621809"/>
            <a:ext cx="5907409" cy="42117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p8"/>
          <p:cNvGraphicFramePr/>
          <p:nvPr/>
        </p:nvGraphicFramePr>
        <p:xfrm>
          <a:off x="1476263" y="1546858"/>
          <a:ext cx="4472274" cy="1308839"/>
        </p:xfrm>
        <a:graphic>
          <a:graphicData uri="http://schemas.openxmlformats.org/presentationml/2006/ole">
            <mc:AlternateContent>
              <mc:Choice Requires="v">
                <p:oleObj r:id="rId5" imgH="1308839" imgW="4472274" progId="" spid="_x0000_s1">
                  <p:embed/>
                </p:oleObj>
              </mc:Choice>
              <mc:Fallback>
                <p:oleObj r:id="rId6" imgH="1308839" imgW="4472274" progId="">
                  <p:embed/>
                  <p:pic>
                    <p:nvPicPr>
                      <p:cNvPr id="123" name="Google Shape;123;p8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76263" y="1546858"/>
                        <a:ext cx="4472274" cy="1308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344551" y="299996"/>
            <a:ext cx="6735699" cy="41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/>
              <a:t>기초수학 - 표준편차</a:t>
            </a:r>
            <a:endParaRPr/>
          </a:p>
        </p:txBody>
      </p:sp>
      <p:sp>
        <p:nvSpPr>
          <p:cNvPr id="129" name="Google Shape;129;p9"/>
          <p:cNvSpPr txBox="1"/>
          <p:nvPr>
            <p:ph idx="1" type="body"/>
          </p:nvPr>
        </p:nvSpPr>
        <p:spPr>
          <a:xfrm>
            <a:off x="9273812" y="368657"/>
            <a:ext cx="2724150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 txBox="1"/>
          <p:nvPr>
            <p:ph idx="2" type="body"/>
          </p:nvPr>
        </p:nvSpPr>
        <p:spPr>
          <a:xfrm>
            <a:off x="635000" y="1181100"/>
            <a:ext cx="11010900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/>
              <a:t>가공된 데이터의 평균값과 표준편차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한 데이터 세트에 간단한 가공을 했을 때 평균값이나 표준 편차가 어떻게 변하는가 하는 문제를 생각해보자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예를 들어 5개의 데이터 1, 3, 4, 5, 7의 데이터가 x라는 변수에 저장되어 있다.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500"/>
              <a:buChar char="-"/>
            </a:pPr>
            <a:r>
              <a:rPr lang="ko-KR"/>
              <a:t>이 값에 x의 모든 수에 4를 더하는 가공을 하면 아래와 같이 된다. </a:t>
            </a:r>
            <a:endParaRPr/>
          </a:p>
          <a:p>
            <a:pPr indent="-285750" lvl="1" marL="74295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lang="ko-KR">
                <a:solidFill>
                  <a:srgbClr val="FF0000"/>
                </a:solidFill>
              </a:rPr>
              <a:t>x의 데이터의 모든 수에 일정한 수 a를 더해서 새로운 데이터 y를 생성하면, y의 데이터의 평균값은 x데이터의 평균값에 a를 더한 것이 되며, y 데이터의 분산과 표준편차는 원래의 x데이터 수와 같다.  </a:t>
            </a:r>
            <a:endParaRPr/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669" y="3428999"/>
            <a:ext cx="6176328" cy="306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2018-04-05T13:11:29Z</dcterms:created>
  <dc:creator>chawoo seo</dc:creator>
</cp:coreProperties>
</file>